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24384000" cy="13716000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Jacques Francois Shadow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T Sans Narrow" panose="020B0506020203020204" pitchFamily="34" charset="0"/>
      <p:regular r:id="rId25"/>
      <p:bold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59EA4A-6BC0-4AAD-AF76-2228BB378676}">
  <a:tblStyle styleId="{D759EA4A-6BC0-4AAD-AF76-2228BB378676}" styleName="Table_0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03BF70-B09A-4560-A061-6B4AA0D278F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71e529cb7_4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271e529cb7_4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731884618_1_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2731884618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71e529cb7_4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3271e529cb7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71e529cb7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71e529cb7_5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18687294" y="8471700"/>
            <a:ext cx="14991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4200093" y="8422004"/>
            <a:ext cx="14991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2677718" y="2725434"/>
            <a:ext cx="19031114" cy="406405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2677736" y="10584399"/>
            <a:ext cx="19031114" cy="406405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677733" y="4671371"/>
            <a:ext cx="19031100" cy="27264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699267" y="7600104"/>
            <a:ext cx="129879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200" y="13455200"/>
            <a:ext cx="243840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831200" y="3479600"/>
            <a:ext cx="22721700" cy="4102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700"/>
              <a:buNone/>
              <a:defRPr sz="347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700"/>
              <a:buNone/>
              <a:defRPr sz="347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700"/>
              <a:buNone/>
              <a:defRPr sz="347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700"/>
              <a:buNone/>
              <a:defRPr sz="347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700"/>
              <a:buNone/>
              <a:defRPr sz="347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700"/>
              <a:buNone/>
              <a:defRPr sz="347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700"/>
              <a:buNone/>
              <a:defRPr sz="347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700"/>
              <a:buNone/>
              <a:defRPr sz="347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700"/>
              <a:buNone/>
              <a:defRPr sz="347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831200" y="7988400"/>
            <a:ext cx="22721700" cy="2857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133" y="6858400"/>
            <a:ext cx="24384000" cy="68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1200" y="2172800"/>
            <a:ext cx="22856700" cy="2511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200" y="13455200"/>
            <a:ext cx="24384000" cy="26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886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1200" y="3376867"/>
            <a:ext cx="22721700" cy="8807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886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1200" y="3376467"/>
            <a:ext cx="10666500" cy="8807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12886400" y="3376467"/>
            <a:ext cx="10666500" cy="8807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886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07333" y="1403600"/>
            <a:ext cx="149697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0"/>
              <a:buNone/>
              <a:defRPr sz="14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0"/>
              <a:buNone/>
              <a:defRPr sz="14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0"/>
              <a:buNone/>
              <a:defRPr sz="14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0"/>
              <a:buNone/>
              <a:defRPr sz="14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0"/>
              <a:buNone/>
              <a:defRPr sz="14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0"/>
              <a:buNone/>
              <a:defRPr sz="14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0"/>
              <a:buNone/>
              <a:defRPr sz="14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0"/>
              <a:buNone/>
              <a:defRPr sz="14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0"/>
              <a:buNone/>
              <a:defRPr sz="14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13412467" y="11988000"/>
            <a:ext cx="1248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08000" y="2772467"/>
            <a:ext cx="10787100" cy="4468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08000" y="72716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13172000" y="1931200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>
                <a:solidFill>
                  <a:schemeClr val="lt1"/>
                </a:solidFill>
              </a:defRPr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831200" y="11281933"/>
            <a:ext cx="15996900" cy="1596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PT Sans Narrow"/>
              <a:buNone/>
              <a:defRPr sz="6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PT Sans Narrow"/>
              <a:buNone/>
              <a:defRPr sz="9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PT Sans Narrow"/>
              <a:buNone/>
              <a:defRPr sz="9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PT Sans Narrow"/>
              <a:buNone/>
              <a:defRPr sz="9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PT Sans Narrow"/>
              <a:buNone/>
              <a:defRPr sz="9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PT Sans Narrow"/>
              <a:buNone/>
              <a:defRPr sz="9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PT Sans Narrow"/>
              <a:buNone/>
              <a:defRPr sz="9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PT Sans Narrow"/>
              <a:buNone/>
              <a:defRPr sz="9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PT Sans Narrow"/>
              <a:buNone/>
              <a:defRPr sz="9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PT Sans Narrow"/>
              <a:buNone/>
              <a:defRPr sz="9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200" y="3376867"/>
            <a:ext cx="22721700" cy="88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"/>
              <a:buChar char="●"/>
              <a:defRPr sz="4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pen Sans"/>
              <a:buChar char="○"/>
              <a:defRPr sz="3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pen Sans"/>
              <a:buChar char="■"/>
              <a:defRPr sz="3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pen Sans"/>
              <a:buChar char="●"/>
              <a:defRPr sz="3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pen Sans"/>
              <a:buChar char="○"/>
              <a:defRPr sz="3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pen Sans"/>
              <a:buChar char="■"/>
              <a:defRPr sz="3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pen Sans"/>
              <a:buChar char="●"/>
              <a:defRPr sz="3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pen Sans"/>
              <a:buChar char="○"/>
              <a:defRPr sz="3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pen Sans"/>
              <a:buChar char="■"/>
              <a:defRPr sz="3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2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rutikaM25/DreamBridge-CareerHub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5067800" y="2782125"/>
            <a:ext cx="14544000" cy="4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</a:pPr>
            <a:r>
              <a:rPr lang="en-US" sz="9100" b="1">
                <a:solidFill>
                  <a:schemeClr val="lt1"/>
                </a:solidFill>
              </a:rPr>
              <a:t>DreamBridge AI : Your AI-Powered Path to Success</a:t>
            </a:r>
            <a:endParaRPr sz="9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780850" y="8091175"/>
            <a:ext cx="128223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</a:pPr>
            <a:r>
              <a:rPr lang="en-US" sz="5000" b="1">
                <a:solidFill>
                  <a:srgbClr val="00FFFF"/>
                </a:solidFill>
              </a:rPr>
              <a:t>Redefining Career Guidance with Intelligence, Empathy, and Precision</a:t>
            </a:r>
            <a:endParaRPr sz="5000" b="1">
              <a:solidFill>
                <a:srgbClr val="00FFFF"/>
              </a:solidFill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Jacques Francois Shadow"/>
              <a:buNone/>
            </a:pPr>
            <a:endParaRPr sz="50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3850" y="8091175"/>
            <a:ext cx="5476050" cy="561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75" y="8239950"/>
            <a:ext cx="5476049" cy="54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t="8711" b="8711"/>
          <a:stretch/>
        </p:blipFill>
        <p:spPr>
          <a:xfrm>
            <a:off x="-1013944" y="-211015"/>
            <a:ext cx="4047375" cy="439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5024" y="0"/>
            <a:ext cx="6428982" cy="28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993200" y="903375"/>
            <a:ext cx="138024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Jacques Francois Shadow"/>
              <a:buNone/>
            </a:pPr>
            <a:r>
              <a:rPr lang="en-US" sz="54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impact metrics that one can use to analyze the effect of the solution?</a:t>
            </a:r>
            <a:endParaRPr sz="32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Jacques Francois Shadow"/>
              <a:buNone/>
            </a:pP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3" name="Google Shape;183;p23"/>
          <p:cNvGraphicFramePr/>
          <p:nvPr/>
        </p:nvGraphicFramePr>
        <p:xfrm>
          <a:off x="993200" y="2895600"/>
          <a:ext cx="22193250" cy="10015340"/>
        </p:xfrm>
        <a:graphic>
          <a:graphicData uri="http://schemas.openxmlformats.org/drawingml/2006/table">
            <a:tbl>
              <a:tblPr>
                <a:noFill/>
                <a:tableStyleId>{7303BF70-B09A-4560-A061-6B4AA0D278F2}</a:tableStyleId>
              </a:tblPr>
              <a:tblGrid>
                <a:gridCol w="403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2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to Measure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Why It Matters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Engagement and Retention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Daily active users (DAU), session durations, and returning users.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Indicates how captivating and valuable the platform is for users over time.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Career Milestones Achieved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users securing jobs, completing certifications, or transitioning careers.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Reflects the platform's effectiveness in helping users achieve their goals.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Guidance Accuracy and Satisfaction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Feedback on relevance and satisfaction of recommendations.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Demonstrates the AI’s ability to provide precise and actionable career advice.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Skill Development Impact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 in skills learned through platform-recommended courses or resources.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Highlights the platform’s role in bridging the skill gap for users.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Job Role Fit Success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Success rates of users placed in roles aligned with their skills and aspirations.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Validates the AI-driven role-fit analysis and its practical impact on users' careers.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Inclusivity and Accessibility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 of diverse user groups benefiting from the platform.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Shows the system’s fairness and inclusivity in catering to all demographics.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Emotional Engagement Metrics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Effectiveness of AI counselors in addressing user concerns and emotional well-being.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Reflects the platform’s human-centric approach and emotional intelligence.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Network Building Outcomes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connections made through suggested mentors or networking opportunities.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Demonstrates the added value of fostering professional relationships.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Global Reach and Scalability</a:t>
                      </a:r>
                      <a:endParaRPr sz="28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base growth across regions and multilingual adoption rates.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Proves the platform’s adaptability and ability to scale globally.</a:t>
                      </a:r>
                      <a:endParaRPr sz="28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3375" y="225050"/>
            <a:ext cx="2763575" cy="33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679450" y="615950"/>
            <a:ext cx="12203700" cy="10775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50800" tIns="50800" rIns="50800" bIns="5485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Future Scope</a:t>
            </a:r>
            <a:endParaRPr sz="5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Reality Job Exploration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 immersive experiences to understand diverse job roles.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Enterprise Skill Gap Analysis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 organizations address workforce skill gaps efficiently.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Career Ecosystem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education, skills, and employment through collaborations.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Career Guidance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 eco-conscious jobs aligned with sustainability goals.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Emotional Support Tools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resilience during career transitions and high-pressure scenarios.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Opportunities Platform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cross-border job applications with multilingual AI support.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Ethical AI Systems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unbiased, transparent, and private career guidance.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500" y="1060675"/>
            <a:ext cx="8445499" cy="126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81A86-6A6F-4DB9-CB65-E0AB2F0FE77D}"/>
              </a:ext>
            </a:extLst>
          </p:cNvPr>
          <p:cNvSpPr txBox="1"/>
          <p:nvPr/>
        </p:nvSpPr>
        <p:spPr>
          <a:xfrm>
            <a:off x="352838" y="-162560"/>
            <a:ext cx="23198042" cy="210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-US" sz="5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Link :https://github.com/ShrutikaM25/</a:t>
            </a:r>
            <a:r>
              <a:rPr lang="en-US" sz="54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DreamBridge-CareerHub</a:t>
            </a:r>
            <a:endParaRPr lang="en-US" sz="54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-US" sz="54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BAA07-3EBC-2D04-6312-6A94E85450C4}"/>
              </a:ext>
            </a:extLst>
          </p:cNvPr>
          <p:cNvSpPr txBox="1"/>
          <p:nvPr/>
        </p:nvSpPr>
        <p:spPr>
          <a:xfrm>
            <a:off x="352838" y="1438977"/>
            <a:ext cx="25006522" cy="1208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Instructions to run :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1️⃣ Clone the Repository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</a:t>
            </a:r>
            <a:r>
              <a:rPr lang="en-US" sz="320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clone </a:t>
            </a:r>
            <a:r>
              <a:rPr lang="en-US" sz="320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https://github.com/ShrutikaM25/DreamBridge-CareerHub</a:t>
            </a:r>
            <a:endParaRPr lang="en-US" sz="320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cd 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your-repo-name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2️⃣ Create a Virtual Environment (Optional but Recommended)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b# For Windows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-m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venv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venv</a:t>
            </a:r>
            <a:endParaRPr lang="en-US" sz="3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venv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\Scripts\activate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For macOS/Linux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python3 -m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venv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venv</a:t>
            </a:r>
            <a:endParaRPr lang="en-US" sz="3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venv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/bin/activate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3️⃣ Install Dependencies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 install -r requirements.txt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4️⃣ Run the 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run app.py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428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625" y="0"/>
            <a:ext cx="14143227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7072650" y="805475"/>
            <a:ext cx="102387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Jacques Francois Shadow"/>
              <a:buNone/>
            </a:pPr>
            <a:r>
              <a:rPr lang="en-US" sz="49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👨‍👦‍👦 Tea</a:t>
            </a:r>
            <a:r>
              <a:rPr lang="en-US" sz="4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Name:</a:t>
            </a:r>
            <a:r>
              <a:rPr lang="en-US" sz="49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NxtGenNavigator</a:t>
            </a:r>
            <a:endParaRPr sz="49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Jacques Francois Shadow"/>
              <a:buNone/>
            </a:pPr>
            <a:endParaRPr sz="4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0223833" y="10502500"/>
            <a:ext cx="4991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Pragyan Gupta</a:t>
            </a:r>
            <a:endParaRPr sz="4400"/>
          </a:p>
        </p:txBody>
      </p:sp>
      <p:sp>
        <p:nvSpPr>
          <p:cNvPr id="83" name="Google Shape;83;p15"/>
          <p:cNvSpPr txBox="1"/>
          <p:nvPr/>
        </p:nvSpPr>
        <p:spPr>
          <a:xfrm>
            <a:off x="1698524" y="10527575"/>
            <a:ext cx="6838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Madhura</a:t>
            </a:r>
            <a:r>
              <a:rPr lang="en-US" sz="1700"/>
              <a:t>   </a:t>
            </a: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Abnave</a:t>
            </a:r>
            <a:endParaRPr sz="1700"/>
          </a:p>
        </p:txBody>
      </p:sp>
      <p:sp>
        <p:nvSpPr>
          <p:cNvPr id="84" name="Google Shape;84;p15"/>
          <p:cNvSpPr txBox="1"/>
          <p:nvPr/>
        </p:nvSpPr>
        <p:spPr>
          <a:xfrm>
            <a:off x="17576775" y="10390288"/>
            <a:ext cx="4728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Shrutika</a:t>
            </a:r>
            <a:r>
              <a:rPr lang="en-US" sz="4400"/>
              <a:t>  </a:t>
            </a: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Malve</a:t>
            </a:r>
            <a:endParaRPr sz="4400"/>
          </a:p>
        </p:txBody>
      </p:sp>
      <p:pic>
        <p:nvPicPr>
          <p:cNvPr id="85" name="Google Shape;85;p15" descr="pasted-movi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5163" y="2623050"/>
            <a:ext cx="5407163" cy="73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525" y="2901950"/>
            <a:ext cx="4728000" cy="702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l="14526" t="18647" r="20563" b="23867"/>
          <a:stretch/>
        </p:blipFill>
        <p:spPr>
          <a:xfrm>
            <a:off x="17703559" y="2901950"/>
            <a:ext cx="4601191" cy="70255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005775" y="11439500"/>
            <a:ext cx="38406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FFFF"/>
                </a:solidFill>
              </a:rPr>
              <a:t>AI Engineer</a:t>
            </a:r>
            <a:endParaRPr sz="4200">
              <a:solidFill>
                <a:srgbClr val="00FFFF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0692000" y="114522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FFFF"/>
                </a:solidFill>
              </a:rPr>
              <a:t>AI Engineer</a:t>
            </a:r>
            <a:endParaRPr sz="4200">
              <a:solidFill>
                <a:srgbClr val="00FFFF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7576800" y="11439500"/>
            <a:ext cx="6053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Full stack Developer </a:t>
            </a:r>
            <a:endParaRPr sz="42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28350" y="344450"/>
            <a:ext cx="2024899" cy="219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498600" y="862900"/>
            <a:ext cx="185928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</a:pPr>
            <a:r>
              <a:rPr lang="en-US" sz="4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🚩 Problem statement details</a:t>
            </a:r>
            <a:endParaRPr sz="4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1878075" y="3529625"/>
            <a:ext cx="73929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003300" y="2463800"/>
            <a:ext cx="12801600" cy="109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4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job market is evolving rapidly, creating a growing need for accessible, personalized, and adaptive career guidance. Traditional career counseling methods often fall short in the following areas: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Scalability: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Inability to cater to a large number of users simultaneously.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Emotional Engagement:</a:t>
            </a:r>
            <a:r>
              <a:rPr lang="en-US" sz="3600" b="1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empathetic and emotionally intelligent interactions.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Adaptability: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Inadequate in addressing dynamic user profiles, skills, and market trends.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●"/>
            </a:pP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 and Inclusivity:</a:t>
            </a:r>
            <a:r>
              <a:rPr lang="en-US" sz="3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Struggles to ensure unbiased recommendations for diverse user demographics.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gap creates challenges for individuals in finding career paths that align with their skills, aspirations, and market opportunities. There is a pressing need for a scalable and intelligent solution that adapts to the unique requirements of each user.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4185900" y="4819325"/>
            <a:ext cx="9448800" cy="8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4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an AI-driven platform that provides personalized career guidance through: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Times New Roman"/>
              <a:buChar char="●"/>
            </a:pP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Tailored recommendations based on individual skills, preferences, and market data.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Times New Roman"/>
              <a:buChar char="●"/>
            </a:pP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Emotional intelligence in interactions to simulate human-like counseling.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Times New Roman"/>
              <a:buChar char="●"/>
            </a:pP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 mitigation to ensure inclusivity and fairness.</a:t>
            </a:r>
            <a:endParaRPr sz="3600" dirty="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Times New Roman"/>
              <a:buChar char="●"/>
            </a:pPr>
            <a:r>
              <a:rPr lang="en-US" sz="3600" dirty="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feedback to improve user experience and adapt to market changes.</a:t>
            </a:r>
            <a:endParaRPr sz="3600" dirty="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399" y="862898"/>
            <a:ext cx="3114301" cy="504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10948092" y="862894"/>
            <a:ext cx="24879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Jacques Francois Shadow"/>
              <a:buNone/>
            </a:pPr>
            <a:r>
              <a:rPr lang="en-US" sz="4200" b="0" i="0" u="none" strike="noStrike" cap="none">
                <a:solidFill>
                  <a:srgbClr val="FFFFFF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📝 </a:t>
            </a:r>
            <a:r>
              <a:rPr lang="en-US" sz="42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7404911" y="1871621"/>
            <a:ext cx="95742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Jacques Francois Shadow"/>
              <a:buNone/>
            </a:pPr>
            <a:r>
              <a:rPr lang="en-US" sz="42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AI-Based Model Career Hub / Counsellor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41300" y="3187700"/>
            <a:ext cx="11315700" cy="88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548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💡 </a:t>
            </a:r>
            <a:r>
              <a:rPr lang="en-US" sz="4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Addressing a Critical Need</a:t>
            </a:r>
            <a:endParaRPr sz="4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3000"/>
              <a:buFont typeface="Times New Roman"/>
              <a:buChar char="●"/>
            </a:pP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rapidly evolving job market leaves individuals struggling to navigate career opportunities.</a:t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Font typeface="Times New Roman"/>
              <a:buChar char="●"/>
            </a:pP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career counseling methods are outdated and lack scalability, personalization, and adaptability.</a:t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Char char="●"/>
            </a:pP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solution bridges the gap with </a:t>
            </a:r>
            <a:r>
              <a:rPr lang="en-US" sz="3000" b="1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personalized, scalable, and adaptive guidance</a:t>
            </a:r>
            <a:r>
              <a:rPr lang="en-US" sz="3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empowering individuals to achieve their potential.</a:t>
            </a:r>
            <a:endParaRPr sz="3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🌍 </a:t>
            </a:r>
            <a:r>
              <a:rPr lang="en-US" sz="4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Massive Impact Potential</a:t>
            </a:r>
            <a:endParaRPr sz="4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3000"/>
              <a:buChar char="●"/>
            </a:pP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over </a:t>
            </a: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300M professionals worldwide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seeking career advice, this solution can </a:t>
            </a: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redefine the future of counseling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Char char="●"/>
            </a:pP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Beyond individual impact, it shapes industries by </a:t>
            </a: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talent with opportunities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addressing the growing demand for skilled professionals.</a:t>
            </a:r>
            <a:endParaRPr sz="3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3756900" y="12594175"/>
            <a:ext cx="19534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1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 + Empathy + Accessibility = A game-changer in career guidance</a:t>
            </a:r>
            <a:r>
              <a:rPr lang="en-US" sz="41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55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1557000" y="2880350"/>
            <a:ext cx="12534900" cy="9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🌟 </a:t>
            </a:r>
            <a:r>
              <a:rPr lang="en-US" sz="4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Introducing AI-Powered Career Counselor</a:t>
            </a:r>
            <a:endParaRPr sz="4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💼 </a:t>
            </a:r>
            <a:r>
              <a:rPr lang="en-US" sz="4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Market</a:t>
            </a:r>
            <a:endParaRPr sz="4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3000"/>
              <a:buChar char="●"/>
            </a:pP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</a:t>
            </a: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375M workers (14% globally)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will need new skills or roles. </a:t>
            </a:r>
            <a:r>
              <a:rPr lang="en-US" sz="3000" i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(McKinsey)</a:t>
            </a:r>
            <a:endParaRPr sz="3000" i="1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Char char="●"/>
            </a:pP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85% of professionals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feel unprepared for evolving job markets due to a lack of personalized guidance.</a:t>
            </a:r>
            <a:endParaRPr sz="3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📊 </a:t>
            </a:r>
            <a:r>
              <a:rPr lang="en-US" sz="4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in Career Counseling</a:t>
            </a:r>
            <a:endParaRPr sz="4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3000"/>
              <a:buChar char="●"/>
            </a:pP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Generic Advice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One-size-fits-all solutions fail to meet unique needs.</a:t>
            </a:r>
            <a:endParaRPr sz="3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Char char="●"/>
            </a:pP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Traditional counseling cannot cater to millions effectively.</a:t>
            </a:r>
            <a:endParaRPr sz="3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Char char="●"/>
            </a:pP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Inequity in guidance limits inclusivity and fairness.</a:t>
            </a:r>
            <a:endParaRPr sz="3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🚀 </a:t>
            </a:r>
            <a:r>
              <a:rPr lang="en-US" sz="4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AI?</a:t>
            </a:r>
            <a:endParaRPr sz="4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3000"/>
              <a:buChar char="●"/>
            </a:pP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provides </a:t>
            </a: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real-time, adaptive, and personalized guidance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empowering individuals in a rapidly changing world.</a:t>
            </a:r>
            <a:endParaRPr sz="3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Char char="●"/>
            </a:pP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Delivers </a:t>
            </a:r>
            <a:r>
              <a:rPr lang="en-US" sz="3000" b="1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emotionally intelligent, unbiased support</a:t>
            </a: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address diverse aspirations.</a:t>
            </a:r>
            <a:endParaRPr sz="3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475" y="11320325"/>
            <a:ext cx="911425" cy="23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025" y="0"/>
            <a:ext cx="1745138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3"/>
            <a:ext cx="24094223" cy="134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7539300" y="12496750"/>
            <a:ext cx="9015600" cy="810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Jacques Francois Shadow"/>
              <a:buNone/>
            </a:pPr>
            <a:r>
              <a:rPr lang="en-US" sz="4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6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helps to solve the problem?</a:t>
            </a:r>
            <a:endParaRPr sz="240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350" y="6169675"/>
            <a:ext cx="7708751" cy="52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8875" y="10921558"/>
            <a:ext cx="1795326" cy="25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1838" y="232575"/>
            <a:ext cx="2450525" cy="23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666975" y="552050"/>
            <a:ext cx="10911000" cy="92868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55625" marR="0" lvl="0" indent="-619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imes New Roman"/>
              <a:buAutoNum type="arabicPeriod"/>
            </a:pPr>
            <a:r>
              <a:rPr lang="en-US" sz="40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Assumptions: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44625" marR="0" lvl="1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○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have basic digital literacy.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44625" marR="0" lvl="1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○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Reliable internet access is available.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44625" marR="0" lvl="1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○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Sufficient data exists for training AI models.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Jacques Francois Shadow"/>
              <a:buNone/>
            </a:pPr>
            <a:endParaRPr sz="300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5625" marR="0" lvl="0" indent="-6191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imes New Roman"/>
              <a:buAutoNum type="arabicPeriod"/>
            </a:pPr>
            <a:r>
              <a:rPr lang="en-US" sz="40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Constraints: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44625" marR="0" lvl="1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○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development requires significant computing resources.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44625" marR="0" lvl="1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○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data privacy and security is crucial.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44625" marR="0" lvl="1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○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Mitigating bias in AI models is an ongoing challenge.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Jacques Francois Shadow"/>
              <a:buNone/>
            </a:pPr>
            <a:endParaRPr sz="300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5625" marR="0" lvl="0" indent="-6191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imes New Roman"/>
              <a:buAutoNum type="arabicPeriod"/>
            </a:pPr>
            <a:r>
              <a:rPr lang="en-US" sz="40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Decisions: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44625" marR="0" lvl="1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○"/>
            </a:pP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 Chain</a:t>
            </a: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its ability to create interactive, goal-driven AI agents.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44625" marR="0" lvl="1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○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platforms for scalability and cost-effectiveness.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44625" marR="0" lvl="1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○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GPT-4 for its advanced language understanding and reasoning capabilities.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12806025" y="552050"/>
            <a:ext cx="10911000" cy="23088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Jacques Francois Shadow"/>
              <a:buNone/>
            </a:pPr>
            <a:r>
              <a:rPr lang="en-US" sz="40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Scalability/Usability: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5625" marR="0" lvl="0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●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Cloud-based architecture allows for high scalability.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5625" marR="0" lvl="0" indent="-55562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●"/>
            </a:pPr>
            <a:r>
              <a:rPr lang="en-US" sz="30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 interface and personalized experience enhance usability.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2806025" y="3553675"/>
            <a:ext cx="10911000" cy="310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Jacques Francois Shadow"/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&amp; Effectiveness: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5625" lvl="0" indent="-555625" algn="l" rtl="0"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●"/>
            </a:pP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requires expertise in AI/ML, software development, and UX design.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5625" lvl="0" indent="-555625" algn="l" rtl="0"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Times New Roman"/>
              <a:buChar char="●"/>
            </a:pPr>
            <a:r>
              <a:rPr lang="en-US" sz="30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Effectiveness depends on data quality, model accuracy, and user adoption.</a:t>
            </a:r>
            <a:endParaRPr sz="48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225" y="8584050"/>
            <a:ext cx="6520100" cy="5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5650" y="11085228"/>
            <a:ext cx="2278676" cy="263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225" y="10031475"/>
            <a:ext cx="3609650" cy="36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1588274" y="7729675"/>
            <a:ext cx="21679800" cy="5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Agents in Our Workflow :</a:t>
            </a:r>
            <a:endParaRPr sz="4000" b="1">
              <a:solidFill>
                <a:schemeClr val="lt1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b="1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 Profile Agent</a:t>
            </a:r>
            <a:r>
              <a:rPr lang="en-US" sz="30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Handles </a:t>
            </a:r>
            <a:r>
              <a:rPr lang="en-US" sz="3000" b="1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profile creation, updates, and psychometric inputs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ensuring a strong foundation for personalized career guidance.</a:t>
            </a:r>
            <a:endParaRPr sz="3000">
              <a:solidFill>
                <a:srgbClr val="B7B7B7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b="1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Analysis Agent</a:t>
            </a:r>
            <a:r>
              <a:rPr lang="en-US" sz="30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Processes </a:t>
            </a:r>
            <a:r>
              <a:rPr lang="en-US" sz="3000" b="1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 data, market trends, and skills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generate actionable insights, feeding the system's intelligence.</a:t>
            </a:r>
            <a:endParaRPr sz="3000">
              <a:solidFill>
                <a:srgbClr val="B7B7B7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b="1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Role Matching Agent</a:t>
            </a:r>
            <a:r>
              <a:rPr lang="en-US" sz="30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Matches </a:t>
            </a:r>
            <a:r>
              <a:rPr lang="en-US" sz="3000" b="1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skills, interests, and market demands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while addressing biases and integrating emotional intelligence for fair and empathetic recommendations.</a:t>
            </a:r>
            <a:endParaRPr sz="3000">
              <a:solidFill>
                <a:srgbClr val="B7B7B7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b="1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Career Guidance Agent</a:t>
            </a:r>
            <a:r>
              <a:rPr lang="en-US" sz="30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Provides </a:t>
            </a:r>
            <a:r>
              <a:rPr lang="en-US" sz="3000" b="1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tailored advice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including career roadmaps, learning suggestions, and strategies for role transitions, enhancing user outcomes.</a:t>
            </a:r>
            <a:endParaRPr sz="3000">
              <a:solidFill>
                <a:srgbClr val="B7B7B7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 b="1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Feedback &amp; Improvement Agent</a:t>
            </a:r>
            <a:r>
              <a:rPr lang="en-US" sz="3000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C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ontinuously </a:t>
            </a:r>
            <a:r>
              <a:rPr lang="en-US" sz="3000" b="1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collects user feedback</a:t>
            </a:r>
            <a:r>
              <a:rPr lang="en-US" sz="3000">
                <a:solidFill>
                  <a:srgbClr val="B7B7B7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refines recommendations, ensuring the system adapts and improves over time.</a:t>
            </a:r>
            <a:endParaRPr sz="3000">
              <a:solidFill>
                <a:srgbClr val="B7B7B7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260025" y="1030525"/>
            <a:ext cx="6286500" cy="1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DIAGRAM</a:t>
            </a:r>
            <a:endParaRPr sz="5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500" y="747150"/>
            <a:ext cx="14865085" cy="69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983875" y="3617050"/>
            <a:ext cx="6286500" cy="25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0FFFF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DreamBridge AI</a:t>
            </a:r>
            <a:r>
              <a:rPr lang="en-US" sz="4000">
                <a:solidFill>
                  <a:srgbClr val="00FFFF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:Leveraging </a:t>
            </a:r>
            <a:r>
              <a:rPr lang="en-US" sz="4000" b="1">
                <a:solidFill>
                  <a:srgbClr val="00FFFF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AI agents </a:t>
            </a:r>
            <a:r>
              <a:rPr lang="en-US" sz="4000">
                <a:solidFill>
                  <a:srgbClr val="00FFFF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4000" b="1">
                <a:solidFill>
                  <a:srgbClr val="00FFFF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Agentic AI</a:t>
            </a:r>
            <a:r>
              <a:rPr lang="en-US" sz="4000">
                <a:solidFill>
                  <a:srgbClr val="00FFFF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for Personalized Career Guidance.</a:t>
            </a:r>
            <a:endParaRPr sz="4000">
              <a:solidFill>
                <a:srgbClr val="00FFFF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t="6285" r="11971" b="24791"/>
          <a:stretch/>
        </p:blipFill>
        <p:spPr>
          <a:xfrm>
            <a:off x="12086494" y="6331654"/>
            <a:ext cx="3644181" cy="13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 descr="pasted-movie.png"/>
          <p:cNvPicPr preferRelativeResize="0"/>
          <p:nvPr/>
        </p:nvPicPr>
        <p:blipFill rotWithShape="1">
          <a:blip r:embed="rId3">
            <a:alphaModFix/>
          </a:blip>
          <a:srcRect l="993" t="613" r="991" b="613"/>
          <a:stretch/>
        </p:blipFill>
        <p:spPr>
          <a:xfrm>
            <a:off x="17450275" y="1425975"/>
            <a:ext cx="6567426" cy="108640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456" y="0"/>
                </a:moveTo>
                <a:lnTo>
                  <a:pt x="11456" y="1809"/>
                </a:lnTo>
                <a:lnTo>
                  <a:pt x="11456" y="3619"/>
                </a:lnTo>
                <a:lnTo>
                  <a:pt x="11292" y="3670"/>
                </a:lnTo>
                <a:cubicBezTo>
                  <a:pt x="11202" y="3698"/>
                  <a:pt x="10496" y="3944"/>
                  <a:pt x="9725" y="4216"/>
                </a:cubicBezTo>
                <a:cubicBezTo>
                  <a:pt x="9195" y="4403"/>
                  <a:pt x="8849" y="4531"/>
                  <a:pt x="8639" y="4619"/>
                </a:cubicBezTo>
                <a:cubicBezTo>
                  <a:pt x="9261" y="4380"/>
                  <a:pt x="11343" y="3674"/>
                  <a:pt x="11393" y="3693"/>
                </a:cubicBezTo>
                <a:cubicBezTo>
                  <a:pt x="11428" y="3706"/>
                  <a:pt x="11456" y="3746"/>
                  <a:pt x="11456" y="3781"/>
                </a:cubicBezTo>
                <a:cubicBezTo>
                  <a:pt x="11456" y="3835"/>
                  <a:pt x="11698" y="3846"/>
                  <a:pt x="12948" y="3846"/>
                </a:cubicBezTo>
                <a:cubicBezTo>
                  <a:pt x="13769" y="3846"/>
                  <a:pt x="14457" y="3862"/>
                  <a:pt x="14477" y="3882"/>
                </a:cubicBezTo>
                <a:cubicBezTo>
                  <a:pt x="14522" y="3927"/>
                  <a:pt x="13974" y="4469"/>
                  <a:pt x="13791" y="4561"/>
                </a:cubicBezTo>
                <a:cubicBezTo>
                  <a:pt x="13718" y="4598"/>
                  <a:pt x="13647" y="4669"/>
                  <a:pt x="13633" y="4718"/>
                </a:cubicBezTo>
                <a:cubicBezTo>
                  <a:pt x="13608" y="4805"/>
                  <a:pt x="13542" y="4807"/>
                  <a:pt x="11004" y="4819"/>
                </a:cubicBezTo>
                <a:cubicBezTo>
                  <a:pt x="9583" y="4825"/>
                  <a:pt x="8512" y="4814"/>
                  <a:pt x="8399" y="4793"/>
                </a:cubicBezTo>
                <a:cubicBezTo>
                  <a:pt x="8438" y="4889"/>
                  <a:pt x="8472" y="5571"/>
                  <a:pt x="8482" y="6555"/>
                </a:cubicBezTo>
                <a:lnTo>
                  <a:pt x="8502" y="8295"/>
                </a:lnTo>
                <a:lnTo>
                  <a:pt x="10322" y="8318"/>
                </a:lnTo>
                <a:lnTo>
                  <a:pt x="12143" y="8340"/>
                </a:lnTo>
                <a:lnTo>
                  <a:pt x="12193" y="8452"/>
                </a:lnTo>
                <a:cubicBezTo>
                  <a:pt x="12271" y="8625"/>
                  <a:pt x="12268" y="8935"/>
                  <a:pt x="12187" y="8966"/>
                </a:cubicBezTo>
                <a:cubicBezTo>
                  <a:pt x="12138" y="8985"/>
                  <a:pt x="12138" y="9023"/>
                  <a:pt x="12189" y="9081"/>
                </a:cubicBezTo>
                <a:cubicBezTo>
                  <a:pt x="12231" y="9130"/>
                  <a:pt x="12246" y="9189"/>
                  <a:pt x="12221" y="9213"/>
                </a:cubicBezTo>
                <a:cubicBezTo>
                  <a:pt x="12194" y="9240"/>
                  <a:pt x="11429" y="9257"/>
                  <a:pt x="10249" y="9257"/>
                </a:cubicBezTo>
                <a:lnTo>
                  <a:pt x="8319" y="9257"/>
                </a:lnTo>
                <a:lnTo>
                  <a:pt x="8319" y="11000"/>
                </a:lnTo>
                <a:lnTo>
                  <a:pt x="8319" y="12744"/>
                </a:lnTo>
                <a:lnTo>
                  <a:pt x="10852" y="12756"/>
                </a:lnTo>
                <a:lnTo>
                  <a:pt x="13383" y="12767"/>
                </a:lnTo>
                <a:lnTo>
                  <a:pt x="13544" y="13088"/>
                </a:lnTo>
                <a:cubicBezTo>
                  <a:pt x="13654" y="13311"/>
                  <a:pt x="13679" y="13423"/>
                  <a:pt x="13626" y="13455"/>
                </a:cubicBezTo>
                <a:cubicBezTo>
                  <a:pt x="13573" y="13488"/>
                  <a:pt x="13576" y="13520"/>
                  <a:pt x="13634" y="13563"/>
                </a:cubicBezTo>
                <a:cubicBezTo>
                  <a:pt x="13680" y="13597"/>
                  <a:pt x="13695" y="13639"/>
                  <a:pt x="13669" y="13655"/>
                </a:cubicBezTo>
                <a:cubicBezTo>
                  <a:pt x="13642" y="13671"/>
                  <a:pt x="12904" y="13684"/>
                  <a:pt x="12028" y="13684"/>
                </a:cubicBezTo>
                <a:lnTo>
                  <a:pt x="10436" y="13684"/>
                </a:lnTo>
                <a:lnTo>
                  <a:pt x="10436" y="15428"/>
                </a:lnTo>
                <a:lnTo>
                  <a:pt x="10436" y="17171"/>
                </a:lnTo>
                <a:lnTo>
                  <a:pt x="13003" y="17184"/>
                </a:lnTo>
                <a:lnTo>
                  <a:pt x="15572" y="17195"/>
                </a:lnTo>
                <a:lnTo>
                  <a:pt x="15764" y="17508"/>
                </a:lnTo>
                <a:cubicBezTo>
                  <a:pt x="15870" y="17680"/>
                  <a:pt x="15955" y="17882"/>
                  <a:pt x="15951" y="17955"/>
                </a:cubicBezTo>
                <a:lnTo>
                  <a:pt x="15945" y="18089"/>
                </a:lnTo>
                <a:lnTo>
                  <a:pt x="14777" y="18112"/>
                </a:lnTo>
                <a:lnTo>
                  <a:pt x="13609" y="18134"/>
                </a:lnTo>
                <a:lnTo>
                  <a:pt x="13590" y="19867"/>
                </a:lnTo>
                <a:lnTo>
                  <a:pt x="13571" y="21600"/>
                </a:lnTo>
                <a:lnTo>
                  <a:pt x="20797" y="21600"/>
                </a:lnTo>
                <a:lnTo>
                  <a:pt x="20797" y="19855"/>
                </a:lnTo>
                <a:lnTo>
                  <a:pt x="20797" y="18112"/>
                </a:lnTo>
                <a:lnTo>
                  <a:pt x="19787" y="18112"/>
                </a:lnTo>
                <a:cubicBezTo>
                  <a:pt x="19232" y="18112"/>
                  <a:pt x="18756" y="18099"/>
                  <a:pt x="18730" y="18082"/>
                </a:cubicBezTo>
                <a:cubicBezTo>
                  <a:pt x="18703" y="18066"/>
                  <a:pt x="18718" y="18026"/>
                  <a:pt x="18762" y="17993"/>
                </a:cubicBezTo>
                <a:cubicBezTo>
                  <a:pt x="18806" y="17960"/>
                  <a:pt x="18826" y="17907"/>
                  <a:pt x="18805" y="17873"/>
                </a:cubicBezTo>
                <a:cubicBezTo>
                  <a:pt x="18784" y="17840"/>
                  <a:pt x="18831" y="17674"/>
                  <a:pt x="18908" y="17504"/>
                </a:cubicBezTo>
                <a:cubicBezTo>
                  <a:pt x="19225" y="16808"/>
                  <a:pt x="19817" y="14672"/>
                  <a:pt x="20042" y="13416"/>
                </a:cubicBezTo>
                <a:cubicBezTo>
                  <a:pt x="20143" y="12849"/>
                  <a:pt x="20176" y="12013"/>
                  <a:pt x="20155" y="11232"/>
                </a:cubicBezTo>
                <a:cubicBezTo>
                  <a:pt x="20200" y="12860"/>
                  <a:pt x="19863" y="14671"/>
                  <a:pt x="19115" y="16884"/>
                </a:cubicBezTo>
                <a:cubicBezTo>
                  <a:pt x="18876" y="17589"/>
                  <a:pt x="18733" y="17876"/>
                  <a:pt x="18637" y="17843"/>
                </a:cubicBezTo>
                <a:cubicBezTo>
                  <a:pt x="18601" y="17831"/>
                  <a:pt x="18556" y="17881"/>
                  <a:pt x="18535" y="17955"/>
                </a:cubicBezTo>
                <a:lnTo>
                  <a:pt x="18498" y="18089"/>
                </a:lnTo>
                <a:lnTo>
                  <a:pt x="17347" y="18102"/>
                </a:lnTo>
                <a:cubicBezTo>
                  <a:pt x="16371" y="18113"/>
                  <a:pt x="16190" y="18104"/>
                  <a:pt x="16154" y="18046"/>
                </a:cubicBezTo>
                <a:cubicBezTo>
                  <a:pt x="16131" y="18009"/>
                  <a:pt x="16130" y="17948"/>
                  <a:pt x="16153" y="17911"/>
                </a:cubicBezTo>
                <a:cubicBezTo>
                  <a:pt x="16176" y="17874"/>
                  <a:pt x="16158" y="17849"/>
                  <a:pt x="16113" y="17855"/>
                </a:cubicBezTo>
                <a:cubicBezTo>
                  <a:pt x="16026" y="17866"/>
                  <a:pt x="15610" y="17263"/>
                  <a:pt x="15665" y="17206"/>
                </a:cubicBezTo>
                <a:cubicBezTo>
                  <a:pt x="15683" y="17187"/>
                  <a:pt x="16368" y="17173"/>
                  <a:pt x="17188" y="17173"/>
                </a:cubicBezTo>
                <a:lnTo>
                  <a:pt x="18681" y="17173"/>
                </a:lnTo>
                <a:lnTo>
                  <a:pt x="18681" y="15429"/>
                </a:lnTo>
                <a:lnTo>
                  <a:pt x="18681" y="13684"/>
                </a:lnTo>
                <a:lnTo>
                  <a:pt x="17809" y="13684"/>
                </a:lnTo>
                <a:cubicBezTo>
                  <a:pt x="17010" y="13684"/>
                  <a:pt x="16729" y="13648"/>
                  <a:pt x="16933" y="13571"/>
                </a:cubicBezTo>
                <a:cubicBezTo>
                  <a:pt x="16976" y="13555"/>
                  <a:pt x="16996" y="13514"/>
                  <a:pt x="16975" y="13482"/>
                </a:cubicBezTo>
                <a:cubicBezTo>
                  <a:pt x="16955" y="13450"/>
                  <a:pt x="17035" y="13283"/>
                  <a:pt x="17153" y="13110"/>
                </a:cubicBezTo>
                <a:cubicBezTo>
                  <a:pt x="17409" y="12738"/>
                  <a:pt x="17753" y="11878"/>
                  <a:pt x="17907" y="11225"/>
                </a:cubicBezTo>
                <a:cubicBezTo>
                  <a:pt x="18351" y="9350"/>
                  <a:pt x="18239" y="7212"/>
                  <a:pt x="17573" y="4807"/>
                </a:cubicBezTo>
                <a:cubicBezTo>
                  <a:pt x="17450" y="4364"/>
                  <a:pt x="17346" y="3972"/>
                  <a:pt x="17341" y="3935"/>
                </a:cubicBezTo>
                <a:cubicBezTo>
                  <a:pt x="17334" y="3891"/>
                  <a:pt x="17472" y="3861"/>
                  <a:pt x="17626" y="3853"/>
                </a:cubicBezTo>
                <a:cubicBezTo>
                  <a:pt x="17780" y="3845"/>
                  <a:pt x="17949" y="3858"/>
                  <a:pt x="18004" y="3900"/>
                </a:cubicBezTo>
                <a:cubicBezTo>
                  <a:pt x="18260" y="4092"/>
                  <a:pt x="19010" y="6114"/>
                  <a:pt x="19534" y="7890"/>
                </a:cubicBezTo>
                <a:cubicBezTo>
                  <a:pt x="19102" y="6402"/>
                  <a:pt x="18541" y="4752"/>
                  <a:pt x="18244" y="4227"/>
                </a:cubicBezTo>
                <a:cubicBezTo>
                  <a:pt x="18162" y="4080"/>
                  <a:pt x="18110" y="3934"/>
                  <a:pt x="18130" y="3903"/>
                </a:cubicBezTo>
                <a:cubicBezTo>
                  <a:pt x="18157" y="3859"/>
                  <a:pt x="18556" y="3846"/>
                  <a:pt x="19883" y="3846"/>
                </a:cubicBezTo>
                <a:lnTo>
                  <a:pt x="21600" y="3846"/>
                </a:lnTo>
                <a:lnTo>
                  <a:pt x="21600" y="1923"/>
                </a:lnTo>
                <a:lnTo>
                  <a:pt x="21600" y="0"/>
                </a:lnTo>
                <a:lnTo>
                  <a:pt x="16529" y="0"/>
                </a:lnTo>
                <a:lnTo>
                  <a:pt x="11456" y="0"/>
                </a:lnTo>
                <a:close/>
                <a:moveTo>
                  <a:pt x="20155" y="11232"/>
                </a:moveTo>
                <a:cubicBezTo>
                  <a:pt x="20154" y="11168"/>
                  <a:pt x="20152" y="11103"/>
                  <a:pt x="20149" y="11038"/>
                </a:cubicBezTo>
                <a:cubicBezTo>
                  <a:pt x="20151" y="11103"/>
                  <a:pt x="20153" y="11167"/>
                  <a:pt x="20155" y="11232"/>
                </a:cubicBezTo>
                <a:close/>
                <a:moveTo>
                  <a:pt x="20149" y="11038"/>
                </a:moveTo>
                <a:cubicBezTo>
                  <a:pt x="20131" y="10596"/>
                  <a:pt x="20099" y="10175"/>
                  <a:pt x="20040" y="9861"/>
                </a:cubicBezTo>
                <a:cubicBezTo>
                  <a:pt x="19949" y="9373"/>
                  <a:pt x="19758" y="8663"/>
                  <a:pt x="19542" y="7918"/>
                </a:cubicBezTo>
                <a:cubicBezTo>
                  <a:pt x="19715" y="8508"/>
                  <a:pt x="19864" y="9068"/>
                  <a:pt x="19960" y="9525"/>
                </a:cubicBezTo>
                <a:cubicBezTo>
                  <a:pt x="20063" y="10015"/>
                  <a:pt x="20125" y="10518"/>
                  <a:pt x="20149" y="11038"/>
                </a:cubicBezTo>
                <a:close/>
                <a:moveTo>
                  <a:pt x="14615" y="3846"/>
                </a:moveTo>
                <a:lnTo>
                  <a:pt x="15614" y="3846"/>
                </a:lnTo>
                <a:cubicBezTo>
                  <a:pt x="16164" y="3846"/>
                  <a:pt x="16627" y="3854"/>
                  <a:pt x="16643" y="3864"/>
                </a:cubicBezTo>
                <a:cubicBezTo>
                  <a:pt x="16709" y="3904"/>
                  <a:pt x="16573" y="5511"/>
                  <a:pt x="16458" y="6059"/>
                </a:cubicBezTo>
                <a:cubicBezTo>
                  <a:pt x="16240" y="7090"/>
                  <a:pt x="15859" y="8020"/>
                  <a:pt x="15399" y="8649"/>
                </a:cubicBezTo>
                <a:cubicBezTo>
                  <a:pt x="15284" y="8806"/>
                  <a:pt x="15146" y="8952"/>
                  <a:pt x="15092" y="8973"/>
                </a:cubicBezTo>
                <a:cubicBezTo>
                  <a:pt x="15037" y="8994"/>
                  <a:pt x="14953" y="9067"/>
                  <a:pt x="14904" y="9134"/>
                </a:cubicBezTo>
                <a:lnTo>
                  <a:pt x="14817" y="9257"/>
                </a:lnTo>
                <a:lnTo>
                  <a:pt x="13646" y="9257"/>
                </a:lnTo>
                <a:cubicBezTo>
                  <a:pt x="12437" y="9257"/>
                  <a:pt x="12328" y="9240"/>
                  <a:pt x="12423" y="9068"/>
                </a:cubicBezTo>
                <a:cubicBezTo>
                  <a:pt x="12440" y="9036"/>
                  <a:pt x="12414" y="8991"/>
                  <a:pt x="12364" y="8966"/>
                </a:cubicBezTo>
                <a:cubicBezTo>
                  <a:pt x="12312" y="8941"/>
                  <a:pt x="12261" y="8793"/>
                  <a:pt x="12247" y="8631"/>
                </a:cubicBezTo>
                <a:lnTo>
                  <a:pt x="12223" y="8340"/>
                </a:lnTo>
                <a:lnTo>
                  <a:pt x="13737" y="8328"/>
                </a:lnTo>
                <a:lnTo>
                  <a:pt x="15250" y="8316"/>
                </a:lnTo>
                <a:lnTo>
                  <a:pt x="15250" y="6573"/>
                </a:lnTo>
                <a:lnTo>
                  <a:pt x="15250" y="4830"/>
                </a:lnTo>
                <a:lnTo>
                  <a:pt x="14570" y="4830"/>
                </a:lnTo>
                <a:cubicBezTo>
                  <a:pt x="13865" y="4830"/>
                  <a:pt x="13740" y="4809"/>
                  <a:pt x="13868" y="4715"/>
                </a:cubicBezTo>
                <a:cubicBezTo>
                  <a:pt x="13909" y="4685"/>
                  <a:pt x="13933" y="4641"/>
                  <a:pt x="13922" y="4617"/>
                </a:cubicBezTo>
                <a:cubicBezTo>
                  <a:pt x="13910" y="4593"/>
                  <a:pt x="14061" y="4410"/>
                  <a:pt x="14258" y="4210"/>
                </a:cubicBezTo>
                <a:lnTo>
                  <a:pt x="14615" y="3846"/>
                </a:lnTo>
                <a:close/>
                <a:moveTo>
                  <a:pt x="17006" y="3847"/>
                </a:moveTo>
                <a:cubicBezTo>
                  <a:pt x="17119" y="3849"/>
                  <a:pt x="17231" y="3864"/>
                  <a:pt x="17258" y="3891"/>
                </a:cubicBezTo>
                <a:cubicBezTo>
                  <a:pt x="17342" y="3974"/>
                  <a:pt x="17660" y="5109"/>
                  <a:pt x="17840" y="5970"/>
                </a:cubicBezTo>
                <a:cubicBezTo>
                  <a:pt x="18343" y="8370"/>
                  <a:pt x="18254" y="10429"/>
                  <a:pt x="17574" y="12231"/>
                </a:cubicBezTo>
                <a:cubicBezTo>
                  <a:pt x="17380" y="12746"/>
                  <a:pt x="17030" y="13310"/>
                  <a:pt x="16858" y="13383"/>
                </a:cubicBezTo>
                <a:cubicBezTo>
                  <a:pt x="16784" y="13415"/>
                  <a:pt x="16713" y="13490"/>
                  <a:pt x="16699" y="13551"/>
                </a:cubicBezTo>
                <a:lnTo>
                  <a:pt x="16673" y="13662"/>
                </a:lnTo>
                <a:lnTo>
                  <a:pt x="15270" y="13674"/>
                </a:lnTo>
                <a:cubicBezTo>
                  <a:pt x="14497" y="13680"/>
                  <a:pt x="13861" y="13671"/>
                  <a:pt x="13856" y="13652"/>
                </a:cubicBezTo>
                <a:cubicBezTo>
                  <a:pt x="13851" y="13633"/>
                  <a:pt x="13854" y="13579"/>
                  <a:pt x="13862" y="13533"/>
                </a:cubicBezTo>
                <a:cubicBezTo>
                  <a:pt x="13871" y="13486"/>
                  <a:pt x="13835" y="13432"/>
                  <a:pt x="13784" y="13413"/>
                </a:cubicBezTo>
                <a:cubicBezTo>
                  <a:pt x="13681" y="13374"/>
                  <a:pt x="13416" y="12836"/>
                  <a:pt x="13473" y="12780"/>
                </a:cubicBezTo>
                <a:cubicBezTo>
                  <a:pt x="13492" y="12761"/>
                  <a:pt x="14295" y="12745"/>
                  <a:pt x="15256" y="12745"/>
                </a:cubicBezTo>
                <a:lnTo>
                  <a:pt x="17002" y="12745"/>
                </a:lnTo>
                <a:lnTo>
                  <a:pt x="17002" y="11001"/>
                </a:lnTo>
                <a:lnTo>
                  <a:pt x="17002" y="9257"/>
                </a:lnTo>
                <a:lnTo>
                  <a:pt x="16065" y="9257"/>
                </a:lnTo>
                <a:cubicBezTo>
                  <a:pt x="15550" y="9257"/>
                  <a:pt x="15108" y="9244"/>
                  <a:pt x="15081" y="9227"/>
                </a:cubicBezTo>
                <a:cubicBezTo>
                  <a:pt x="15055" y="9211"/>
                  <a:pt x="15071" y="9171"/>
                  <a:pt x="15116" y="9137"/>
                </a:cubicBezTo>
                <a:cubicBezTo>
                  <a:pt x="15162" y="9104"/>
                  <a:pt x="15180" y="9065"/>
                  <a:pt x="15157" y="9051"/>
                </a:cubicBezTo>
                <a:cubicBezTo>
                  <a:pt x="15135" y="9037"/>
                  <a:pt x="15225" y="8892"/>
                  <a:pt x="15359" y="8728"/>
                </a:cubicBezTo>
                <a:cubicBezTo>
                  <a:pt x="16037" y="7897"/>
                  <a:pt x="16486" y="6516"/>
                  <a:pt x="16640" y="4789"/>
                </a:cubicBezTo>
                <a:cubicBezTo>
                  <a:pt x="16682" y="4311"/>
                  <a:pt x="16734" y="3903"/>
                  <a:pt x="16755" y="3883"/>
                </a:cubicBezTo>
                <a:cubicBezTo>
                  <a:pt x="16781" y="3857"/>
                  <a:pt x="16894" y="3845"/>
                  <a:pt x="17006" y="3847"/>
                </a:cubicBezTo>
                <a:close/>
                <a:moveTo>
                  <a:pt x="8116" y="4761"/>
                </a:moveTo>
                <a:cubicBezTo>
                  <a:pt x="8046" y="4764"/>
                  <a:pt x="7948" y="4781"/>
                  <a:pt x="7900" y="4799"/>
                </a:cubicBezTo>
                <a:cubicBezTo>
                  <a:pt x="7852" y="4817"/>
                  <a:pt x="6056" y="4832"/>
                  <a:pt x="3907" y="4831"/>
                </a:cubicBezTo>
                <a:lnTo>
                  <a:pt x="0" y="4828"/>
                </a:lnTo>
                <a:lnTo>
                  <a:pt x="0" y="6573"/>
                </a:lnTo>
                <a:lnTo>
                  <a:pt x="0" y="8318"/>
                </a:lnTo>
                <a:lnTo>
                  <a:pt x="3831" y="8318"/>
                </a:lnTo>
                <a:lnTo>
                  <a:pt x="7660" y="8318"/>
                </a:lnTo>
                <a:lnTo>
                  <a:pt x="7679" y="6652"/>
                </a:lnTo>
                <a:lnTo>
                  <a:pt x="7699" y="4986"/>
                </a:lnTo>
                <a:lnTo>
                  <a:pt x="7954" y="4932"/>
                </a:lnTo>
                <a:cubicBezTo>
                  <a:pt x="8095" y="4903"/>
                  <a:pt x="8181" y="4879"/>
                  <a:pt x="8146" y="4877"/>
                </a:cubicBezTo>
                <a:cubicBezTo>
                  <a:pt x="8110" y="4876"/>
                  <a:pt x="8118" y="4848"/>
                  <a:pt x="8162" y="4815"/>
                </a:cubicBezTo>
                <a:cubicBezTo>
                  <a:pt x="8224" y="4769"/>
                  <a:pt x="8214" y="4757"/>
                  <a:pt x="8116" y="476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10123868" y="534375"/>
            <a:ext cx="28071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Jacques Francois Shadow"/>
              <a:buNone/>
            </a:pPr>
            <a:r>
              <a:rPr lang="en-US" sz="40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WireF</a:t>
            </a: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40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9586800" y="2028525"/>
            <a:ext cx="7410900" cy="110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648229" marR="0" lvl="0" indent="-6228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100"/>
              <a:buFont typeface="Times New Roman"/>
              <a:buAutoNum type="arabicPeriod"/>
            </a:pPr>
            <a:r>
              <a:rPr lang="en-US" sz="31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 sidebar contains main navigation menu with quick access to Dashboard, Profile, Assessment, Learning, Jobs, and Network sections.</a:t>
            </a:r>
            <a:endParaRPr sz="1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Jacques Francois Shadow"/>
              <a:buNone/>
            </a:pPr>
            <a:endParaRPr sz="3100" i="0" u="none" strike="noStrike" cap="none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8229" marR="0" lvl="0" indent="-6228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100"/>
              <a:buFont typeface="Times New Roman"/>
              <a:buAutoNum type="arabicPeriod"/>
            </a:pPr>
            <a:r>
              <a:rPr lang="en-US" sz="31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header displays platform logo, search bar, and user profile settings for easy accessibility across all screens.</a:t>
            </a:r>
            <a:endParaRPr sz="1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Jacques Francois Shadow"/>
              <a:buNone/>
            </a:pPr>
            <a:endParaRPr sz="3100" i="0" u="none" strike="noStrike" cap="none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8229" marR="0" lvl="0" indent="-6228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100"/>
              <a:buFont typeface="Times New Roman"/>
              <a:buAutoNum type="arabicPeriod"/>
            </a:pPr>
            <a:r>
              <a:rPr lang="en-US" sz="31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content area shows personalized widgets including progress tracker, AI assistant chat, and action items specific to user's career journey.</a:t>
            </a:r>
            <a:endParaRPr sz="1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Jacques Francois Shadow"/>
              <a:buNone/>
            </a:pPr>
            <a:endParaRPr sz="3100" i="0" u="none" strike="noStrike" cap="none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8229" marR="0" lvl="0" indent="-6228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100"/>
              <a:buFont typeface="Times New Roman"/>
              <a:buAutoNum type="arabicPeriod"/>
            </a:pPr>
            <a:r>
              <a:rPr lang="en-US" sz="31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Card-based layout presents job recommendations, skill assessments, and learning modules in an organized grid system.</a:t>
            </a:r>
            <a:endParaRPr sz="1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Jacques Francois Shadow"/>
              <a:buNone/>
            </a:pPr>
            <a:endParaRPr sz="3100" i="0" u="none" strike="noStrike" cap="none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8229" marR="0" lvl="0" indent="-6228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100"/>
              <a:buFont typeface="Times New Roman"/>
              <a:buAutoNum type="arabicPeriod"/>
            </a:pPr>
            <a:r>
              <a:rPr lang="en-US" sz="3100" i="0" u="none" strike="noStrike" cap="none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Bottom section features an interactive timeline showing career roadmap, upcoming events, and milestone tracking with visual progress indicators.</a:t>
            </a:r>
            <a:endParaRPr sz="10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50" y="1425975"/>
            <a:ext cx="8855975" cy="11896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3572143" y="534375"/>
            <a:ext cx="28071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Jacques Francois Shadow"/>
              <a:buNone/>
            </a:pP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325" y="2491350"/>
            <a:ext cx="1718926" cy="251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113" y="9727050"/>
            <a:ext cx="2935875" cy="39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8565000" y="692425"/>
            <a:ext cx="75699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Jacques Francois Shadow"/>
              <a:buNone/>
            </a:pPr>
            <a:r>
              <a:rPr lang="en-US" sz="53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Frameworks/Technologies</a:t>
            </a:r>
            <a:endParaRPr sz="530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Jacques Francois Shadow"/>
              <a:buNone/>
            </a:pPr>
            <a:r>
              <a:rPr lang="en-US" sz="530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stacks to be used </a:t>
            </a:r>
            <a:endParaRPr sz="310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9" name="Google Shape;159;p22"/>
          <p:cNvGraphicFramePr/>
          <p:nvPr/>
        </p:nvGraphicFramePr>
        <p:xfrm>
          <a:off x="1117600" y="3825015"/>
          <a:ext cx="10390600" cy="8623350"/>
        </p:xfrm>
        <a:graphic>
          <a:graphicData uri="http://schemas.openxmlformats.org/drawingml/2006/table">
            <a:tbl>
              <a:tblPr>
                <a:noFill/>
                <a:tableStyleId>{D759EA4A-6BC0-4AAD-AF76-2228BB378676}</a:tableStyleId>
              </a:tblPr>
              <a:tblGrid>
                <a:gridCol w="51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Brains 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GPT-4, Specialized LLMs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Doer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LangChain (Agentic AI)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(AWS</a:t>
                      </a:r>
                      <a:r>
                        <a:rPr lang="en-US" sz="40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/</a:t>
                      </a: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Azure)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Words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NLP ( NLTK)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ML (Scikit-learn, TensorFlow, PyTorch)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Memory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Databases (, MongoDB)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0" name="Google Shape;160;p22"/>
          <p:cNvGraphicFramePr/>
          <p:nvPr/>
        </p:nvGraphicFramePr>
        <p:xfrm>
          <a:off x="12014200" y="3825015"/>
          <a:ext cx="11381200" cy="9355700"/>
        </p:xfrm>
        <a:graphic>
          <a:graphicData uri="http://schemas.openxmlformats.org/drawingml/2006/table">
            <a:tbl>
              <a:tblPr>
                <a:noFill/>
                <a:tableStyleId>{D759EA4A-6BC0-4AAD-AF76-2228BB378676}</a:tableStyleId>
              </a:tblPr>
              <a:tblGrid>
                <a:gridCol w="56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 (React, Vue.js, Tailwind CSS)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Backstage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Backend (Node.js, Python)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Connections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CAPIs (job boards, learning platforms)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data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NScrapy, Kafka for market insights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Bias Mitigation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Fairlearn, LIME for fairness and </a:t>
                      </a:r>
                      <a:r>
                        <a:rPr lang="en-US" sz="40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transparency PyTorch</a:t>
                      </a: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8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Monitoring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Jacques Francois Shadow"/>
                        <a:buNone/>
                      </a:pP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ELK Stack, Mixpanel for performance and user </a:t>
                      </a:r>
                      <a:r>
                        <a:rPr lang="en-US" sz="40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analysis MongoDB</a:t>
                      </a:r>
                      <a:r>
                        <a:rPr lang="en-US" sz="4000" u="none" strike="noStrike" cap="none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40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1" name="Google Shape;161;p22"/>
          <p:cNvCxnSpPr/>
          <p:nvPr/>
        </p:nvCxnSpPr>
        <p:spPr>
          <a:xfrm rot="10800000">
            <a:off x="12192000" y="7330215"/>
            <a:ext cx="0" cy="1231901"/>
          </a:xfrm>
          <a:prstGeom prst="straightConnector1">
            <a:avLst/>
          </a:prstGeom>
          <a:noFill/>
          <a:ln w="25400" cap="flat" cmpd="sng">
            <a:solidFill>
              <a:srgbClr val="FFFFFF">
                <a:alpha val="6274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525" y="9553763"/>
            <a:ext cx="793950" cy="8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7888" y="5457075"/>
            <a:ext cx="960750" cy="111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67868" y="6967350"/>
            <a:ext cx="980832" cy="9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27638" y="8406175"/>
            <a:ext cx="1461300" cy="65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121" y="8222372"/>
            <a:ext cx="960751" cy="94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8234" y="10774625"/>
            <a:ext cx="532541" cy="111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8975" y="4154175"/>
            <a:ext cx="1729586" cy="6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71363" y="5198748"/>
            <a:ext cx="1163506" cy="11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55035" y="6932691"/>
            <a:ext cx="1396176" cy="8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767863" y="4011713"/>
            <a:ext cx="980825" cy="94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916438" y="9968655"/>
            <a:ext cx="683713" cy="8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777925" y="11711798"/>
            <a:ext cx="960750" cy="99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409100" y="1659575"/>
            <a:ext cx="1163500" cy="76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64750" y="12352517"/>
            <a:ext cx="1163500" cy="136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3875" y="519225"/>
            <a:ext cx="3049451" cy="24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1381125" y="310538"/>
            <a:ext cx="2396950" cy="346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1401</Words>
  <Application>Microsoft Office PowerPoint</Application>
  <PresentationFormat>Custom</PresentationFormat>
  <Paragraphs>171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Times New Roman</vt:lpstr>
      <vt:lpstr>Open Sans</vt:lpstr>
      <vt:lpstr>Arial</vt:lpstr>
      <vt:lpstr>Jacques Francois Shadow</vt:lpstr>
      <vt:lpstr>Helvetica Neue</vt:lpstr>
      <vt:lpstr>PT Sans Narrow</vt:lpstr>
      <vt:lpstr>Source Sans Pro</vt:lpstr>
      <vt:lpstr>Tropic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Jayant Abnave</dc:creator>
  <cp:lastModifiedBy>Jayant Abnave</cp:lastModifiedBy>
  <cp:revision>1</cp:revision>
  <dcterms:modified xsi:type="dcterms:W3CDTF">2025-02-09T18:19:37Z</dcterms:modified>
</cp:coreProperties>
</file>